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custom-properties+xml" PartName="/docProps/custom.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Lst>
  <p:sldSz cy="6858000" cx="12192000"/>
  <p:notesSz cx="6858000" cy="9144000"/>
  <p:embeddedFontLst>
    <p:embeddedFont>
      <p:font typeface="Roboto"/>
      <p:regular r:id="rId13"/>
      <p:bold r:id="rId14"/>
      <p:italic r:id="rId15"/>
      <p:boldItalic r:id="rId1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17" roundtripDataSignature="AMtx7mgW8cIDtXc2AGxg1ovTruJ0J/HGt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font" Target="fonts/Roboto-regular.fntdata"/><Relationship Id="rId12" Type="http://schemas.openxmlformats.org/officeDocument/2006/relationships/slide" Target="slides/slide8.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15" Type="http://schemas.openxmlformats.org/officeDocument/2006/relationships/font" Target="fonts/Roboto-italic.fntdata"/><Relationship Id="rId14" Type="http://schemas.openxmlformats.org/officeDocument/2006/relationships/font" Target="fonts/Roboto-bold.fntdata"/><Relationship Id="rId17" Type="http://customschemas.google.com/relationships/presentationmetadata" Target="metadata"/><Relationship Id="rId16" Type="http://schemas.openxmlformats.org/officeDocument/2006/relationships/font" Target="fonts/Roboto-boldItalic.fntdata"/><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 name="Shape 89"/>
        <p:cNvGrpSpPr/>
        <p:nvPr/>
      </p:nvGrpSpPr>
      <p:grpSpPr>
        <a:xfrm>
          <a:off x="0" y="0"/>
          <a:ext cx="0" cy="0"/>
          <a:chOff x="0" y="0"/>
          <a:chExt cx="0" cy="0"/>
        </a:xfrm>
      </p:grpSpPr>
      <p:sp>
        <p:nvSpPr>
          <p:cNvPr id="90" name="Google Shape;90;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500"/>
              </a:spcBef>
              <a:spcAft>
                <a:spcPts val="0"/>
              </a:spcAft>
              <a:buClr>
                <a:schemeClr val="dk1"/>
              </a:buClr>
              <a:buSzPts val="1100"/>
              <a:buFont typeface="Arial"/>
              <a:buNone/>
            </a:pPr>
            <a:r>
              <a:rPr lang="de-DE" sz="1200">
                <a:solidFill>
                  <a:srgbClr val="374151"/>
                </a:solidFill>
                <a:latin typeface="Roboto"/>
                <a:ea typeface="Roboto"/>
                <a:cs typeface="Roboto"/>
                <a:sym typeface="Roboto"/>
              </a:rPr>
              <a:t>Laat de kinderen de Bee-Bot mat zien en stel de vraag: "Wat zie je allemaal op de Bee-Bot mat?" Geef alle kinderen even kort de tijd om na te denken.</a:t>
            </a:r>
            <a:endParaRPr sz="1200">
              <a:solidFill>
                <a:srgbClr val="374151"/>
              </a:solidFill>
              <a:latin typeface="Roboto"/>
              <a:ea typeface="Roboto"/>
              <a:cs typeface="Roboto"/>
              <a:sym typeface="Roboto"/>
            </a:endParaRPr>
          </a:p>
          <a:p>
            <a:pPr indent="0" lvl="0" marL="0" rtl="0" algn="l">
              <a:lnSpc>
                <a:spcPct val="115000"/>
              </a:lnSpc>
              <a:spcBef>
                <a:spcPts val="150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
        <p:nvSpPr>
          <p:cNvPr id="99" name="Google Shape;99;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 name="Shape 104"/>
        <p:cNvGrpSpPr/>
        <p:nvPr/>
      </p:nvGrpSpPr>
      <p:grpSpPr>
        <a:xfrm>
          <a:off x="0" y="0"/>
          <a:ext cx="0" cy="0"/>
          <a:chOff x="0" y="0"/>
          <a:chExt cx="0" cy="0"/>
        </a:xfrm>
      </p:grpSpPr>
      <p:sp>
        <p:nvSpPr>
          <p:cNvPr id="105" name="Google Shape;105;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500"/>
              </a:spcBef>
              <a:spcAft>
                <a:spcPts val="0"/>
              </a:spcAft>
              <a:buClr>
                <a:schemeClr val="dk1"/>
              </a:buClr>
              <a:buSzPts val="1100"/>
              <a:buFont typeface="Arial"/>
              <a:buNone/>
            </a:pPr>
            <a:r>
              <a:rPr lang="de-DE" sz="1200">
                <a:solidFill>
                  <a:srgbClr val="374151"/>
                </a:solidFill>
                <a:latin typeface="Roboto"/>
                <a:ea typeface="Roboto"/>
                <a:cs typeface="Roboto"/>
                <a:sym typeface="Roboto"/>
              </a:rPr>
              <a:t>Toon vervolgens de woordenschatkaartjes, maar noem de woorden zelf nog niet. Laat de kinderen gebruikmaken van de "Mix en Ruil"-methode. Elk kind krijgt een kaartje en steekt zijn of haar hand op. De kinderen lopen door de klas en geven elkaar een high-five. Tijdens deze uitwisseling vertellen ze aan elkaar wat ze zien op hun kaartje. Misschien weten ze al zelf wat het woord betekent.</a:t>
            </a:r>
            <a:endParaRPr sz="1200">
              <a:solidFill>
                <a:srgbClr val="374151"/>
              </a:solidFill>
              <a:latin typeface="Roboto"/>
              <a:ea typeface="Roboto"/>
              <a:cs typeface="Roboto"/>
              <a:sym typeface="Roboto"/>
            </a:endParaRPr>
          </a:p>
          <a:p>
            <a:pPr indent="0" lvl="0" marL="0" rtl="0" algn="l">
              <a:lnSpc>
                <a:spcPct val="115000"/>
              </a:lnSpc>
              <a:spcBef>
                <a:spcPts val="1500"/>
              </a:spcBef>
              <a:spcAft>
                <a:spcPts val="0"/>
              </a:spcAft>
              <a:buClr>
                <a:schemeClr val="dk1"/>
              </a:buClr>
              <a:buSzPts val="1100"/>
              <a:buFont typeface="Arial"/>
              <a:buNone/>
            </a:pPr>
            <a:r>
              <a:rPr lang="de-DE" sz="1200">
                <a:solidFill>
                  <a:srgbClr val="374151"/>
                </a:solidFill>
                <a:latin typeface="Roboto"/>
                <a:ea typeface="Roboto"/>
                <a:cs typeface="Roboto"/>
                <a:sym typeface="Roboto"/>
              </a:rPr>
              <a:t>Wanneer de kinderen terugkeren naar de kring, kunnen ze op de PowerPoint-afbeelding wijzen die overeenkomt met hun kaartje. Misschien kunnen ze zelfs al benoemen wat ze zien op het kaartje.</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
        <p:nvSpPr>
          <p:cNvPr id="106" name="Google Shape;106;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07916"/>
              </a:lnSpc>
              <a:spcBef>
                <a:spcPts val="1500"/>
              </a:spcBef>
              <a:spcAft>
                <a:spcPts val="0"/>
              </a:spcAft>
              <a:buClr>
                <a:schemeClr val="dk1"/>
              </a:buClr>
              <a:buSzPts val="1100"/>
              <a:buFont typeface="Arial"/>
              <a:buNone/>
            </a:pPr>
            <a:r>
              <a:rPr lang="de-DE">
                <a:solidFill>
                  <a:srgbClr val="374151"/>
                </a:solidFill>
                <a:latin typeface="Calibri"/>
                <a:ea typeface="Calibri"/>
                <a:cs typeface="Calibri"/>
                <a:sym typeface="Calibri"/>
              </a:rPr>
              <a:t>Laat de kinderen kennismaken met de Bluebot. Vraag aan de kinderen hoe dit apparaat wordt genoemd. Zijn er al kinderen die hiermee hebben gewerkt?</a:t>
            </a:r>
            <a:endParaRPr>
              <a:solidFill>
                <a:srgbClr val="374151"/>
              </a:solidFill>
              <a:latin typeface="Calibri"/>
              <a:ea typeface="Calibri"/>
              <a:cs typeface="Calibri"/>
              <a:sym typeface="Calibri"/>
            </a:endParaRPr>
          </a:p>
          <a:p>
            <a:pPr indent="0" lvl="0" marL="0" rtl="0" algn="l">
              <a:lnSpc>
                <a:spcPct val="107916"/>
              </a:lnSpc>
              <a:spcBef>
                <a:spcPts val="1500"/>
              </a:spcBef>
              <a:spcAft>
                <a:spcPts val="0"/>
              </a:spcAft>
              <a:buClr>
                <a:schemeClr val="dk1"/>
              </a:buClr>
              <a:buSzPts val="1100"/>
              <a:buFont typeface="Arial"/>
              <a:buNone/>
            </a:pPr>
            <a:r>
              <a:rPr lang="de-DE">
                <a:solidFill>
                  <a:srgbClr val="374151"/>
                </a:solidFill>
                <a:latin typeface="Calibri"/>
                <a:ea typeface="Calibri"/>
                <a:cs typeface="Calibri"/>
                <a:sym typeface="Calibri"/>
              </a:rPr>
              <a:t>Als er nog geen of slechts een paar kinderen ervaring hebben met de Bluebot, geef dan eerst een korte uitleg over dit apparaat. Toon de bovenkant van de Bluebot en vertel over de knoppen op zijn rug.</a:t>
            </a:r>
            <a:endParaRPr>
              <a:solidFill>
                <a:srgbClr val="37415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
        <p:nvSpPr>
          <p:cNvPr id="113" name="Google Shape;113;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07916"/>
              </a:lnSpc>
              <a:spcBef>
                <a:spcPts val="0"/>
              </a:spcBef>
              <a:spcAft>
                <a:spcPts val="0"/>
              </a:spcAft>
              <a:buClr>
                <a:schemeClr val="dk1"/>
              </a:buClr>
              <a:buSzPts val="1100"/>
              <a:buFont typeface="Arial"/>
              <a:buNone/>
            </a:pPr>
            <a:r>
              <a:rPr lang="de-DE">
                <a:solidFill>
                  <a:srgbClr val="374151"/>
                </a:solidFill>
                <a:latin typeface="Calibri"/>
                <a:ea typeface="Calibri"/>
                <a:cs typeface="Calibri"/>
                <a:sym typeface="Calibri"/>
              </a:rPr>
              <a:t>Laten we de Bluebot eerst één keer over de Beebotmat laten lopen. Vervolgens programmeren we nog een route in, maar wissen we de vorige route niet. Zijn er kinderen die opmerken dat de Bluebot de vorige stappen herhaalt?</a:t>
            </a:r>
            <a:endParaRPr>
              <a:solidFill>
                <a:srgbClr val="374151"/>
              </a:solidFill>
              <a:latin typeface="Calibri"/>
              <a:ea typeface="Calibri"/>
              <a:cs typeface="Calibri"/>
              <a:sym typeface="Calibri"/>
            </a:endParaRPr>
          </a:p>
          <a:p>
            <a:pPr indent="0" lvl="0" marL="0" rtl="0" algn="l">
              <a:lnSpc>
                <a:spcPct val="107916"/>
              </a:lnSpc>
              <a:spcBef>
                <a:spcPts val="800"/>
              </a:spcBef>
              <a:spcAft>
                <a:spcPts val="0"/>
              </a:spcAft>
              <a:buClr>
                <a:schemeClr val="dk1"/>
              </a:buClr>
              <a:buSzPts val="1100"/>
              <a:buFont typeface="Arial"/>
              <a:buNone/>
            </a:pPr>
            <a:r>
              <a:t/>
            </a:r>
            <a:endParaRPr>
              <a:solidFill>
                <a:srgbClr val="374151"/>
              </a:solidFill>
              <a:latin typeface="Calibri"/>
              <a:ea typeface="Calibri"/>
              <a:cs typeface="Calibri"/>
              <a:sym typeface="Calibri"/>
            </a:endParaRPr>
          </a:p>
          <a:p>
            <a:pPr indent="0" lvl="0" marL="0" rtl="0" algn="l">
              <a:spcBef>
                <a:spcPts val="800"/>
              </a:spcBef>
              <a:spcAft>
                <a:spcPts val="0"/>
              </a:spcAft>
              <a:buNone/>
            </a:pPr>
            <a:r>
              <a:t/>
            </a:r>
            <a:endParaRPr/>
          </a:p>
        </p:txBody>
      </p:sp>
      <p:sp>
        <p:nvSpPr>
          <p:cNvPr id="121" name="Google Shape;121;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g2a1e55bf03a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07916"/>
              </a:lnSpc>
              <a:spcBef>
                <a:spcPts val="0"/>
              </a:spcBef>
              <a:spcAft>
                <a:spcPts val="0"/>
              </a:spcAft>
              <a:buNone/>
            </a:pPr>
            <a:r>
              <a:rPr lang="de-DE">
                <a:solidFill>
                  <a:srgbClr val="374151"/>
                </a:solidFill>
                <a:latin typeface="Calibri"/>
                <a:ea typeface="Calibri"/>
                <a:cs typeface="Calibri"/>
                <a:sym typeface="Calibri"/>
              </a:rPr>
              <a:t>Daarna laten we de kinderen de opdrachtenkaartjes zien en laten we de Bluebot een route volgen. Om de route te laten uitvoeren, is het handig om eerst de pijlkaartjes te gebruiken. Op die manier kunnen we samen met de kinderen de route plannen. Zodra de route gereed is, programmeren we deze in de Bluebot. Laten we de kinderen vervolgens nog een keer een opdracht laten plannen samen met ons.</a:t>
            </a:r>
            <a:endParaRPr sz="1000">
              <a:solidFill>
                <a:schemeClr val="dk1"/>
              </a:solidFill>
              <a:latin typeface="Calibri"/>
              <a:ea typeface="Calibri"/>
              <a:cs typeface="Calibri"/>
              <a:sym typeface="Calibri"/>
            </a:endParaRPr>
          </a:p>
          <a:p>
            <a:pPr indent="0" lvl="0" marL="0" rtl="0" algn="l">
              <a:spcBef>
                <a:spcPts val="800"/>
              </a:spcBef>
              <a:spcAft>
                <a:spcPts val="0"/>
              </a:spcAft>
              <a:buNone/>
            </a:pPr>
            <a:r>
              <a:t/>
            </a:r>
            <a:endParaRPr>
              <a:solidFill>
                <a:schemeClr val="dk1"/>
              </a:solidFill>
            </a:endParaRPr>
          </a:p>
          <a:p>
            <a:pPr indent="0" lvl="0" marL="0" rtl="0" algn="l">
              <a:lnSpc>
                <a:spcPct val="107916"/>
              </a:lnSpc>
              <a:spcBef>
                <a:spcPts val="0"/>
              </a:spcBef>
              <a:spcAft>
                <a:spcPts val="0"/>
              </a:spcAft>
              <a:buNone/>
            </a:pPr>
            <a:r>
              <a:t/>
            </a:r>
            <a:endParaRPr>
              <a:solidFill>
                <a:srgbClr val="374151"/>
              </a:solidFill>
              <a:latin typeface="Calibri"/>
              <a:ea typeface="Calibri"/>
              <a:cs typeface="Calibri"/>
              <a:sym typeface="Calibri"/>
            </a:endParaRPr>
          </a:p>
          <a:p>
            <a:pPr indent="0" lvl="0" marL="0" rtl="0" algn="l">
              <a:lnSpc>
                <a:spcPct val="107916"/>
              </a:lnSpc>
              <a:spcBef>
                <a:spcPts val="800"/>
              </a:spcBef>
              <a:spcAft>
                <a:spcPts val="0"/>
              </a:spcAft>
              <a:buNone/>
            </a:pPr>
            <a:r>
              <a:t/>
            </a:r>
            <a:endParaRPr>
              <a:solidFill>
                <a:srgbClr val="374151"/>
              </a:solidFill>
              <a:latin typeface="Calibri"/>
              <a:ea typeface="Calibri"/>
              <a:cs typeface="Calibri"/>
              <a:sym typeface="Calibri"/>
            </a:endParaRPr>
          </a:p>
          <a:p>
            <a:pPr indent="0" lvl="0" marL="0" rtl="0" algn="l">
              <a:spcBef>
                <a:spcPts val="800"/>
              </a:spcBef>
              <a:spcAft>
                <a:spcPts val="0"/>
              </a:spcAft>
              <a:buNone/>
            </a:pPr>
            <a:r>
              <a:t/>
            </a:r>
            <a:endParaRPr/>
          </a:p>
        </p:txBody>
      </p:sp>
      <p:sp>
        <p:nvSpPr>
          <p:cNvPr id="129" name="Google Shape;129;g2a1e55bf03a_0_1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g2a1e55bf03a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07916"/>
              </a:lnSpc>
              <a:spcBef>
                <a:spcPts val="0"/>
              </a:spcBef>
              <a:spcAft>
                <a:spcPts val="800"/>
              </a:spcAft>
              <a:buClr>
                <a:schemeClr val="dk1"/>
              </a:buClr>
              <a:buSzPts val="1100"/>
              <a:buFont typeface="Arial"/>
              <a:buNone/>
            </a:pPr>
            <a:r>
              <a:rPr lang="de-DE">
                <a:solidFill>
                  <a:schemeClr val="dk1"/>
                </a:solidFill>
                <a:latin typeface="Calibri"/>
                <a:ea typeface="Calibri"/>
                <a:cs typeface="Calibri"/>
                <a:sym typeface="Calibri"/>
              </a:rPr>
              <a:t>Ter afsluiting proberen we een routekaartje met 2 sterren. Programmeer de bluebot in voor een lange route. Vraag aan de kinderen of er ook een korte route mogelijk is.</a:t>
            </a:r>
            <a:endParaRPr/>
          </a:p>
        </p:txBody>
      </p:sp>
      <p:sp>
        <p:nvSpPr>
          <p:cNvPr id="136" name="Google Shape;136;g2a1e55bf03a_0_2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dia" type="title">
  <p:cSld name="TITLE">
    <p:spTree>
      <p:nvGrpSpPr>
        <p:cNvPr id="11" name="Shape 11"/>
        <p:cNvGrpSpPr/>
        <p:nvPr/>
      </p:nvGrpSpPr>
      <p:grpSpPr>
        <a:xfrm>
          <a:off x="0" y="0"/>
          <a:ext cx="0" cy="0"/>
          <a:chOff x="0" y="0"/>
          <a:chExt cx="0" cy="0"/>
        </a:xfrm>
      </p:grpSpPr>
      <p:sp>
        <p:nvSpPr>
          <p:cNvPr id="12" name="Google Shape;12;p8"/>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 name="Google Shape;13;p8"/>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4" name="Google Shape;14;p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 name="Google Shape;15;p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 name="Google Shape;16;p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de-DE"/>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 en verticale tekst" type="vertTx">
  <p:cSld name="VERTICAL_TEXT">
    <p:spTree>
      <p:nvGrpSpPr>
        <p:cNvPr id="68" name="Shape 68"/>
        <p:cNvGrpSpPr/>
        <p:nvPr/>
      </p:nvGrpSpPr>
      <p:grpSpPr>
        <a:xfrm>
          <a:off x="0" y="0"/>
          <a:ext cx="0" cy="0"/>
          <a:chOff x="0" y="0"/>
          <a:chExt cx="0" cy="0"/>
        </a:xfrm>
      </p:grpSpPr>
      <p:sp>
        <p:nvSpPr>
          <p:cNvPr id="69" name="Google Shape;69;p1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17"/>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1" name="Google Shape;71;p1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1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1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de-DE"/>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e titel en tekst" type="vertTitleAndTx">
  <p:cSld name="VERTICAL_TITLE_AND_VERTICAL_TEXT">
    <p:spTree>
      <p:nvGrpSpPr>
        <p:cNvPr id="74" name="Shape 74"/>
        <p:cNvGrpSpPr/>
        <p:nvPr/>
      </p:nvGrpSpPr>
      <p:grpSpPr>
        <a:xfrm>
          <a:off x="0" y="0"/>
          <a:ext cx="0" cy="0"/>
          <a:chOff x="0" y="0"/>
          <a:chExt cx="0" cy="0"/>
        </a:xfrm>
      </p:grpSpPr>
      <p:sp>
        <p:nvSpPr>
          <p:cNvPr id="75" name="Google Shape;75;p18"/>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18"/>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7" name="Google Shape;77;p1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1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1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de-DE"/>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 en object" type="obj">
  <p:cSld name="OBJECT">
    <p:spTree>
      <p:nvGrpSpPr>
        <p:cNvPr id="17" name="Shape 17"/>
        <p:cNvGrpSpPr/>
        <p:nvPr/>
      </p:nvGrpSpPr>
      <p:grpSpPr>
        <a:xfrm>
          <a:off x="0" y="0"/>
          <a:ext cx="0" cy="0"/>
          <a:chOff x="0" y="0"/>
          <a:chExt cx="0" cy="0"/>
        </a:xfrm>
      </p:grpSpPr>
      <p:sp>
        <p:nvSpPr>
          <p:cNvPr id="18" name="Google Shape;18;p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 name="Google Shape;19;p9"/>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 name="Google Shape;20;p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 name="Google Shape;21;p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 name="Google Shape;22;p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de-DE"/>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ekop" type="secHead">
  <p:cSld name="SECTION_HEADER">
    <p:spTree>
      <p:nvGrpSpPr>
        <p:cNvPr id="23" name="Shape 23"/>
        <p:cNvGrpSpPr/>
        <p:nvPr/>
      </p:nvGrpSpPr>
      <p:grpSpPr>
        <a:xfrm>
          <a:off x="0" y="0"/>
          <a:ext cx="0" cy="0"/>
          <a:chOff x="0" y="0"/>
          <a:chExt cx="0" cy="0"/>
        </a:xfrm>
      </p:grpSpPr>
      <p:sp>
        <p:nvSpPr>
          <p:cNvPr id="24" name="Google Shape;24;p10"/>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5" name="Google Shape;25;p10"/>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26" name="Google Shape;26;p1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 name="Google Shape;27;p1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 name="Google Shape;28;p1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de-DE"/>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houd van twee" type="twoObj">
  <p:cSld name="TWO_OBJECTS">
    <p:spTree>
      <p:nvGrpSpPr>
        <p:cNvPr id="29" name="Shape 29"/>
        <p:cNvGrpSpPr/>
        <p:nvPr/>
      </p:nvGrpSpPr>
      <p:grpSpPr>
        <a:xfrm>
          <a:off x="0" y="0"/>
          <a:ext cx="0" cy="0"/>
          <a:chOff x="0" y="0"/>
          <a:chExt cx="0" cy="0"/>
        </a:xfrm>
      </p:grpSpPr>
      <p:sp>
        <p:nvSpPr>
          <p:cNvPr id="30" name="Google Shape;30;p1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1" name="Google Shape;31;p11"/>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 name="Google Shape;32;p11"/>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 name="Google Shape;33;p1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 name="Google Shape;34;p1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 name="Google Shape;35;p1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de-DE"/>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gelijking" type="twoTxTwoObj">
  <p:cSld name="TWO_OBJECTS_WITH_TEXT">
    <p:spTree>
      <p:nvGrpSpPr>
        <p:cNvPr id="36" name="Shape 36"/>
        <p:cNvGrpSpPr/>
        <p:nvPr/>
      </p:nvGrpSpPr>
      <p:grpSpPr>
        <a:xfrm>
          <a:off x="0" y="0"/>
          <a:ext cx="0" cy="0"/>
          <a:chOff x="0" y="0"/>
          <a:chExt cx="0" cy="0"/>
        </a:xfrm>
      </p:grpSpPr>
      <p:sp>
        <p:nvSpPr>
          <p:cNvPr id="37" name="Google Shape;37;p12"/>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8" name="Google Shape;38;p12"/>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39" name="Google Shape;39;p12"/>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 name="Google Shape;40;p12"/>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1" name="Google Shape;41;p12"/>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 name="Google Shape;42;p1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 name="Google Shape;43;p1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4" name="Google Shape;44;p1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de-DE"/>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lleen titel" type="titleOnly">
  <p:cSld name="TITLE_ONLY">
    <p:spTree>
      <p:nvGrpSpPr>
        <p:cNvPr id="45" name="Shape 45"/>
        <p:cNvGrpSpPr/>
        <p:nvPr/>
      </p:nvGrpSpPr>
      <p:grpSpPr>
        <a:xfrm>
          <a:off x="0" y="0"/>
          <a:ext cx="0" cy="0"/>
          <a:chOff x="0" y="0"/>
          <a:chExt cx="0" cy="0"/>
        </a:xfrm>
      </p:grpSpPr>
      <p:sp>
        <p:nvSpPr>
          <p:cNvPr id="46" name="Google Shape;46;p1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7" name="Google Shape;47;p1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1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9" name="Google Shape;49;p1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de-DE"/>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eg" type="blank">
  <p:cSld name="BLANK">
    <p:spTree>
      <p:nvGrpSpPr>
        <p:cNvPr id="50" name="Shape 50"/>
        <p:cNvGrpSpPr/>
        <p:nvPr/>
      </p:nvGrpSpPr>
      <p:grpSpPr>
        <a:xfrm>
          <a:off x="0" y="0"/>
          <a:ext cx="0" cy="0"/>
          <a:chOff x="0" y="0"/>
          <a:chExt cx="0" cy="0"/>
        </a:xfrm>
      </p:grpSpPr>
      <p:sp>
        <p:nvSpPr>
          <p:cNvPr id="51" name="Google Shape;51;p1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1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1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de-DE"/>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houd met bijschrift" type="objTx">
  <p:cSld name="OBJECT_WITH_CAPTION_TEXT">
    <p:spTree>
      <p:nvGrpSpPr>
        <p:cNvPr id="54" name="Shape 54"/>
        <p:cNvGrpSpPr/>
        <p:nvPr/>
      </p:nvGrpSpPr>
      <p:grpSpPr>
        <a:xfrm>
          <a:off x="0" y="0"/>
          <a:ext cx="0" cy="0"/>
          <a:chOff x="0" y="0"/>
          <a:chExt cx="0" cy="0"/>
        </a:xfrm>
      </p:grpSpPr>
      <p:sp>
        <p:nvSpPr>
          <p:cNvPr id="55" name="Google Shape;55;p15"/>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15"/>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57" name="Google Shape;57;p15"/>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58" name="Google Shape;58;p1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1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1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de-DE"/>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fbeelding met bijschrift" type="picTx">
  <p:cSld name="PICTURE_WITH_CAPTION_TEXT">
    <p:spTree>
      <p:nvGrpSpPr>
        <p:cNvPr id="61" name="Shape 61"/>
        <p:cNvGrpSpPr/>
        <p:nvPr/>
      </p:nvGrpSpPr>
      <p:grpSpPr>
        <a:xfrm>
          <a:off x="0" y="0"/>
          <a:ext cx="0" cy="0"/>
          <a:chOff x="0" y="0"/>
          <a:chExt cx="0" cy="0"/>
        </a:xfrm>
      </p:grpSpPr>
      <p:sp>
        <p:nvSpPr>
          <p:cNvPr id="62" name="Google Shape;62;p16"/>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16"/>
          <p:cNvSpPr/>
          <p:nvPr>
            <p:ph idx="2" type="pic"/>
          </p:nvPr>
        </p:nvSpPr>
        <p:spPr>
          <a:xfrm>
            <a:off x="5183188" y="987425"/>
            <a:ext cx="6172200" cy="4873625"/>
          </a:xfrm>
          <a:prstGeom prst="rect">
            <a:avLst/>
          </a:prstGeom>
          <a:noFill/>
          <a:ln>
            <a:noFill/>
          </a:ln>
        </p:spPr>
      </p:sp>
      <p:sp>
        <p:nvSpPr>
          <p:cNvPr id="64" name="Google Shape;64;p16"/>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5" name="Google Shape;65;p1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1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1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de-DE"/>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7"/>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 name="Google Shape;8;p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de-DE"/>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5.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5.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jpg"/><Relationship Id="rId4" Type="http://schemas.openxmlformats.org/officeDocument/2006/relationships/image" Target="../media/image10.png"/><Relationship Id="rId5" Type="http://schemas.openxmlformats.org/officeDocument/2006/relationships/image" Target="../media/image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jp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6.jpg"/><Relationship Id="rId4" Type="http://schemas.openxmlformats.org/officeDocument/2006/relationships/image" Target="../media/image11.png"/><Relationship Id="rId5" Type="http://schemas.openxmlformats.org/officeDocument/2006/relationships/image" Target="../media/image1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6.jpg"/><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6.jp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5.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3" name="Shape 83"/>
        <p:cNvGrpSpPr/>
        <p:nvPr/>
      </p:nvGrpSpPr>
      <p:grpSpPr>
        <a:xfrm>
          <a:off x="0" y="0"/>
          <a:ext cx="0" cy="0"/>
          <a:chOff x="0" y="0"/>
          <a:chExt cx="0" cy="0"/>
        </a:xfrm>
      </p:grpSpPr>
      <p:sp>
        <p:nvSpPr>
          <p:cNvPr id="84" name="Google Shape;84;p1"/>
          <p:cNvSpPr/>
          <p:nvPr/>
        </p:nvSpPr>
        <p:spPr>
          <a:xfrm>
            <a:off x="-1"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descr="Afbeelding met plant, rif, groen, natuur&#10;&#10;Automatisch gegenereerde beschrijving" id="85" name="Google Shape;85;p1"/>
          <p:cNvPicPr preferRelativeResize="0"/>
          <p:nvPr/>
        </p:nvPicPr>
        <p:blipFill rotWithShape="1">
          <a:blip r:embed="rId3">
            <a:alphaModFix/>
          </a:blip>
          <a:srcRect b="0" l="0" r="0" t="5063"/>
          <a:stretch/>
        </p:blipFill>
        <p:spPr>
          <a:xfrm>
            <a:off x="-3047" y="10"/>
            <a:ext cx="12191999" cy="6857990"/>
          </a:xfrm>
          <a:prstGeom prst="rect">
            <a:avLst/>
          </a:prstGeom>
          <a:noFill/>
          <a:ln>
            <a:noFill/>
          </a:ln>
        </p:spPr>
      </p:pic>
      <p:sp>
        <p:nvSpPr>
          <p:cNvPr id="86" name="Google Shape;86;p1"/>
          <p:cNvSpPr/>
          <p:nvPr/>
        </p:nvSpPr>
        <p:spPr>
          <a:xfrm>
            <a:off x="0" y="2207602"/>
            <a:ext cx="12191999" cy="3162146"/>
          </a:xfrm>
          <a:prstGeom prst="rect">
            <a:avLst/>
          </a:prstGeom>
          <a:gradFill>
            <a:gsLst>
              <a:gs pos="0">
                <a:srgbClr val="000000">
                  <a:alpha val="0"/>
                </a:srgbClr>
              </a:gs>
              <a:gs pos="25000">
                <a:srgbClr val="000000">
                  <a:alpha val="14901"/>
                </a:srgbClr>
              </a:gs>
              <a:gs pos="50000">
                <a:srgbClr val="000000">
                  <a:alpha val="29803"/>
                </a:srgbClr>
              </a:gs>
              <a:gs pos="75000">
                <a:srgbClr val="000000">
                  <a:alpha val="14901"/>
                </a:srgbClr>
              </a:gs>
              <a:gs pos="100000">
                <a:srgbClr val="000000">
                  <a:alpha val="0"/>
                </a:srgbClr>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87" name="Google Shape;87;p1"/>
          <p:cNvSpPr txBox="1"/>
          <p:nvPr>
            <p:ph type="ctrTitle"/>
          </p:nvPr>
        </p:nvSpPr>
        <p:spPr>
          <a:xfrm>
            <a:off x="1097280" y="325550"/>
            <a:ext cx="10058400" cy="3574778"/>
          </a:xfrm>
          <a:prstGeom prst="rect">
            <a:avLst/>
          </a:prstGeom>
          <a:noFill/>
          <a:ln>
            <a:noFill/>
          </a:ln>
          <a:effectLst>
            <a:outerShdw blurRad="50800" rotWithShape="0" algn="tl" dir="2700000" dist="38100">
              <a:srgbClr val="000000">
                <a:alpha val="40000"/>
              </a:srgbClr>
            </a:outerShdw>
          </a:effectLst>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dk1"/>
              </a:buClr>
              <a:buSzPts val="5200"/>
              <a:buFont typeface="Calibri"/>
              <a:buNone/>
            </a:pPr>
            <a:r>
              <a:rPr lang="de-DE" sz="5200">
                <a:solidFill>
                  <a:srgbClr val="FFFFFF"/>
                </a:solidFill>
              </a:rPr>
              <a:t>bluebot groei van groente en fruit</a:t>
            </a:r>
            <a:endParaRPr sz="5200">
              <a:solidFill>
                <a:srgbClr val="FFFFFF"/>
              </a:solidFill>
            </a:endParaRPr>
          </a:p>
        </p:txBody>
      </p:sp>
      <p:sp>
        <p:nvSpPr>
          <p:cNvPr id="88" name="Google Shape;88;p1"/>
          <p:cNvSpPr txBox="1"/>
          <p:nvPr>
            <p:ph idx="1" type="subTitle"/>
          </p:nvPr>
        </p:nvSpPr>
        <p:spPr>
          <a:xfrm>
            <a:off x="1100051" y="4072043"/>
            <a:ext cx="10058400" cy="1282707"/>
          </a:xfrm>
          <a:prstGeom prst="rect">
            <a:avLst/>
          </a:prstGeom>
          <a:noFill/>
          <a:ln>
            <a:noFill/>
          </a:ln>
          <a:effectLst>
            <a:outerShdw blurRad="50800" rotWithShape="0" algn="tl" dir="2700000" dist="38100">
              <a:srgbClr val="000000">
                <a:alpha val="40000"/>
              </a:srgbClr>
            </a:outerShdw>
          </a:effectLst>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dk1"/>
              </a:buClr>
              <a:buSzPts val="2400"/>
              <a:buNone/>
            </a:pPr>
            <a:r>
              <a:t/>
            </a:r>
            <a:endParaRPr>
              <a:solidFill>
                <a:srgbClr val="FFFFFF"/>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2" name="Shape 92"/>
        <p:cNvGrpSpPr/>
        <p:nvPr/>
      </p:nvGrpSpPr>
      <p:grpSpPr>
        <a:xfrm>
          <a:off x="0" y="0"/>
          <a:ext cx="0" cy="0"/>
          <a:chOff x="0" y="0"/>
          <a:chExt cx="0" cy="0"/>
        </a:xfrm>
      </p:grpSpPr>
      <p:sp>
        <p:nvSpPr>
          <p:cNvPr id="93" name="Google Shape;93;p2"/>
          <p:cNvSpPr/>
          <p:nvPr/>
        </p:nvSpPr>
        <p:spPr>
          <a:xfrm>
            <a:off x="0"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94" name="Google Shape;94;p2"/>
          <p:cNvSpPr txBox="1"/>
          <p:nvPr>
            <p:ph type="ctrTitle"/>
          </p:nvPr>
        </p:nvSpPr>
        <p:spPr>
          <a:xfrm>
            <a:off x="643475" y="643474"/>
            <a:ext cx="4620600" cy="39285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de-DE" sz="4400"/>
              <a:t>programma</a:t>
            </a:r>
            <a:endParaRPr sz="4400"/>
          </a:p>
        </p:txBody>
      </p:sp>
      <p:sp>
        <p:nvSpPr>
          <p:cNvPr id="95" name="Google Shape;95;p2"/>
          <p:cNvSpPr txBox="1"/>
          <p:nvPr>
            <p:ph idx="1" type="subTitle"/>
          </p:nvPr>
        </p:nvSpPr>
        <p:spPr>
          <a:xfrm>
            <a:off x="643475" y="4571972"/>
            <a:ext cx="4620600" cy="1481100"/>
          </a:xfrm>
          <a:prstGeom prst="rect">
            <a:avLst/>
          </a:prstGeom>
          <a:noFill/>
          <a:ln>
            <a:noFill/>
          </a:ln>
        </p:spPr>
        <p:txBody>
          <a:bodyPr anchorCtr="0" anchor="t" bIns="45700" lIns="91425" spcFirstLastPara="1" rIns="91425" wrap="square" tIns="45700">
            <a:normAutofit fontScale="92500" lnSpcReduction="20000"/>
          </a:bodyPr>
          <a:lstStyle/>
          <a:p>
            <a:pPr indent="-346075" lvl="0" marL="457200" rtl="0" algn="l">
              <a:spcBef>
                <a:spcPts val="0"/>
              </a:spcBef>
              <a:spcAft>
                <a:spcPts val="0"/>
              </a:spcAft>
              <a:buSzPct val="100000"/>
              <a:buChar char="-"/>
            </a:pPr>
            <a:r>
              <a:rPr lang="de-DE" sz="2000"/>
              <a:t>beebotmat bekijken</a:t>
            </a:r>
            <a:endParaRPr sz="2000"/>
          </a:p>
          <a:p>
            <a:pPr indent="-346075" lvl="0" marL="457200" rtl="0" algn="l">
              <a:spcBef>
                <a:spcPts val="0"/>
              </a:spcBef>
              <a:spcAft>
                <a:spcPts val="0"/>
              </a:spcAft>
              <a:buSzPct val="100000"/>
              <a:buChar char="-"/>
            </a:pPr>
            <a:r>
              <a:rPr lang="de-DE" sz="2000"/>
              <a:t>mix en ruil</a:t>
            </a:r>
            <a:endParaRPr sz="2000"/>
          </a:p>
          <a:p>
            <a:pPr indent="-346075" lvl="0" marL="457200" rtl="0" algn="l">
              <a:spcBef>
                <a:spcPts val="0"/>
              </a:spcBef>
              <a:spcAft>
                <a:spcPts val="0"/>
              </a:spcAft>
              <a:buSzPct val="100000"/>
              <a:buChar char="-"/>
            </a:pPr>
            <a:r>
              <a:rPr lang="de-DE" sz="2000"/>
              <a:t>bluebot bekijken</a:t>
            </a:r>
            <a:endParaRPr sz="2000"/>
          </a:p>
          <a:p>
            <a:pPr indent="-346075" lvl="0" marL="457200" rtl="0" algn="l">
              <a:spcBef>
                <a:spcPts val="0"/>
              </a:spcBef>
              <a:spcAft>
                <a:spcPts val="0"/>
              </a:spcAft>
              <a:buSzPct val="100000"/>
              <a:buChar char="-"/>
            </a:pPr>
            <a:r>
              <a:rPr lang="de-DE" sz="2000"/>
              <a:t>bluebot over de mat laten rijden</a:t>
            </a:r>
            <a:endParaRPr sz="2000"/>
          </a:p>
          <a:p>
            <a:pPr indent="-346075" lvl="0" marL="457200" rtl="0" algn="l">
              <a:spcBef>
                <a:spcPts val="0"/>
              </a:spcBef>
              <a:spcAft>
                <a:spcPts val="0"/>
              </a:spcAft>
              <a:buSzPct val="100000"/>
              <a:buChar char="-"/>
            </a:pPr>
            <a:r>
              <a:rPr lang="de-DE" sz="2000"/>
              <a:t>opdrachtenkaartjes</a:t>
            </a:r>
            <a:endParaRPr sz="2000"/>
          </a:p>
          <a:p>
            <a:pPr indent="-346075" lvl="0" marL="457200" rtl="0" algn="l">
              <a:spcBef>
                <a:spcPts val="0"/>
              </a:spcBef>
              <a:spcAft>
                <a:spcPts val="0"/>
              </a:spcAft>
              <a:buSzPct val="100000"/>
              <a:buChar char="-"/>
            </a:pPr>
            <a:r>
              <a:rPr lang="de-DE" sz="2000"/>
              <a:t>routekaartjes</a:t>
            </a:r>
            <a:endParaRPr sz="2000"/>
          </a:p>
          <a:p>
            <a:pPr indent="-346075" lvl="0" marL="457200" rtl="0" algn="l">
              <a:spcBef>
                <a:spcPts val="0"/>
              </a:spcBef>
              <a:spcAft>
                <a:spcPts val="0"/>
              </a:spcAft>
              <a:buSzPct val="100000"/>
              <a:buChar char="-"/>
            </a:pPr>
            <a:r>
              <a:rPr lang="de-DE" sz="2000"/>
              <a:t>afsluiting</a:t>
            </a:r>
            <a:endParaRPr/>
          </a:p>
        </p:txBody>
      </p:sp>
      <p:pic>
        <p:nvPicPr>
          <p:cNvPr descr="Afbeelding met plant, rif, groen, natuur&#10;&#10;Automatisch gegenereerde beschrijving" id="96" name="Google Shape;96;p2"/>
          <p:cNvPicPr preferRelativeResize="0"/>
          <p:nvPr/>
        </p:nvPicPr>
        <p:blipFill rotWithShape="1">
          <a:blip r:embed="rId3">
            <a:alphaModFix/>
          </a:blip>
          <a:srcRect b="1" l="15554" r="32930" t="0"/>
          <a:stretch/>
        </p:blipFill>
        <p:spPr>
          <a:xfrm>
            <a:off x="6229215" y="10"/>
            <a:ext cx="5962785" cy="6857990"/>
          </a:xfrm>
          <a:custGeom>
            <a:rect b="b" l="l" r="r" t="t"/>
            <a:pathLst>
              <a:path extrusionOk="0" h="6858000" w="5962785">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0" name="Shape 100"/>
        <p:cNvGrpSpPr/>
        <p:nvPr/>
      </p:nvGrpSpPr>
      <p:grpSpPr>
        <a:xfrm>
          <a:off x="0" y="0"/>
          <a:ext cx="0" cy="0"/>
          <a:chOff x="0" y="0"/>
          <a:chExt cx="0" cy="0"/>
        </a:xfrm>
      </p:grpSpPr>
      <p:pic>
        <p:nvPicPr>
          <p:cNvPr descr="Afbeelding met tekst, schermopname, Rechthoek&#10;&#10;Automatisch gegenereerde beschrijving" id="101" name="Google Shape;101;p3"/>
          <p:cNvPicPr preferRelativeResize="0"/>
          <p:nvPr>
            <p:ph idx="1" type="body"/>
          </p:nvPr>
        </p:nvPicPr>
        <p:blipFill rotWithShape="1">
          <a:blip r:embed="rId3">
            <a:alphaModFix/>
          </a:blip>
          <a:srcRect b="2541" l="0" r="-2" t="2571"/>
          <a:stretch/>
        </p:blipFill>
        <p:spPr>
          <a:xfrm>
            <a:off x="-6588" y="10"/>
            <a:ext cx="12198588" cy="6857990"/>
          </a:xfrm>
          <a:prstGeom prst="rect">
            <a:avLst/>
          </a:prstGeom>
          <a:noFill/>
          <a:ln>
            <a:noFill/>
          </a:ln>
        </p:spPr>
      </p:pic>
      <p:pic>
        <p:nvPicPr>
          <p:cNvPr id="102" name="Google Shape;102;p3"/>
          <p:cNvPicPr preferRelativeResize="0"/>
          <p:nvPr/>
        </p:nvPicPr>
        <p:blipFill>
          <a:blip r:embed="rId4">
            <a:alphaModFix/>
          </a:blip>
          <a:stretch>
            <a:fillRect/>
          </a:stretch>
        </p:blipFill>
        <p:spPr>
          <a:xfrm>
            <a:off x="715450" y="653150"/>
            <a:ext cx="6224174" cy="4400700"/>
          </a:xfrm>
          <a:prstGeom prst="rect">
            <a:avLst/>
          </a:prstGeom>
          <a:noFill/>
          <a:ln>
            <a:noFill/>
          </a:ln>
        </p:spPr>
      </p:pic>
      <p:pic>
        <p:nvPicPr>
          <p:cNvPr id="103" name="Google Shape;103;p3"/>
          <p:cNvPicPr preferRelativeResize="0"/>
          <p:nvPr/>
        </p:nvPicPr>
        <p:blipFill>
          <a:blip r:embed="rId5">
            <a:alphaModFix/>
          </a:blip>
          <a:stretch>
            <a:fillRect/>
          </a:stretch>
        </p:blipFill>
        <p:spPr>
          <a:xfrm>
            <a:off x="5937800" y="716588"/>
            <a:ext cx="6134477" cy="4337274"/>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7" name="Shape 107"/>
        <p:cNvGrpSpPr/>
        <p:nvPr/>
      </p:nvGrpSpPr>
      <p:grpSpPr>
        <a:xfrm>
          <a:off x="0" y="0"/>
          <a:ext cx="0" cy="0"/>
          <a:chOff x="0" y="0"/>
          <a:chExt cx="0" cy="0"/>
        </a:xfrm>
      </p:grpSpPr>
      <p:pic>
        <p:nvPicPr>
          <p:cNvPr descr="Afbeelding met tekst, schermopname, Rechthoek&#10;&#10;Automatisch gegenereerde beschrijving" id="108" name="Google Shape;108;p4"/>
          <p:cNvPicPr preferRelativeResize="0"/>
          <p:nvPr>
            <p:ph idx="1" type="body"/>
          </p:nvPr>
        </p:nvPicPr>
        <p:blipFill rotWithShape="1">
          <a:blip r:embed="rId3">
            <a:alphaModFix/>
          </a:blip>
          <a:srcRect b="2541" l="0" r="-2" t="2571"/>
          <a:stretch/>
        </p:blipFill>
        <p:spPr>
          <a:xfrm>
            <a:off x="-47413" y="-40815"/>
            <a:ext cx="12198600" cy="6858000"/>
          </a:xfrm>
          <a:prstGeom prst="rect">
            <a:avLst/>
          </a:prstGeom>
          <a:noFill/>
          <a:ln>
            <a:noFill/>
          </a:ln>
        </p:spPr>
      </p:pic>
      <p:sp>
        <p:nvSpPr>
          <p:cNvPr id="109" name="Google Shape;109;p4"/>
          <p:cNvSpPr txBox="1"/>
          <p:nvPr/>
        </p:nvSpPr>
        <p:spPr>
          <a:xfrm>
            <a:off x="2847300" y="887850"/>
            <a:ext cx="58782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de-DE" sz="2800">
                <a:solidFill>
                  <a:schemeClr val="accent6"/>
                </a:solidFill>
                <a:latin typeface="Calibri"/>
                <a:ea typeface="Calibri"/>
                <a:cs typeface="Calibri"/>
                <a:sym typeface="Calibri"/>
              </a:rPr>
              <a:t>mix en ruil</a:t>
            </a:r>
            <a:endParaRPr b="1" sz="2800">
              <a:solidFill>
                <a:schemeClr val="accent6"/>
              </a:solidFill>
              <a:latin typeface="Calibri"/>
              <a:ea typeface="Calibri"/>
              <a:cs typeface="Calibri"/>
              <a:sym typeface="Calibri"/>
            </a:endParaRPr>
          </a:p>
        </p:txBody>
      </p:sp>
      <p:pic>
        <p:nvPicPr>
          <p:cNvPr id="110" name="Google Shape;110;p4"/>
          <p:cNvPicPr preferRelativeResize="0"/>
          <p:nvPr/>
        </p:nvPicPr>
        <p:blipFill rotWithShape="1">
          <a:blip r:embed="rId4">
            <a:alphaModFix/>
          </a:blip>
          <a:srcRect b="67660" l="0" r="56536" t="0"/>
          <a:stretch/>
        </p:blipFill>
        <p:spPr>
          <a:xfrm>
            <a:off x="4028500" y="2289275"/>
            <a:ext cx="3291551" cy="1731649"/>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14" name="Shape 114"/>
        <p:cNvGrpSpPr/>
        <p:nvPr/>
      </p:nvGrpSpPr>
      <p:grpSpPr>
        <a:xfrm>
          <a:off x="0" y="0"/>
          <a:ext cx="0" cy="0"/>
          <a:chOff x="0" y="0"/>
          <a:chExt cx="0" cy="0"/>
        </a:xfrm>
      </p:grpSpPr>
      <p:pic>
        <p:nvPicPr>
          <p:cNvPr descr="Afbeelding met tekst, schermopname, Rechthoek, envelop&#10;&#10;Automatisch gegenereerde beschrijving" id="115" name="Google Shape;115;p5"/>
          <p:cNvPicPr preferRelativeResize="0"/>
          <p:nvPr>
            <p:ph idx="1" type="body"/>
          </p:nvPr>
        </p:nvPicPr>
        <p:blipFill rotWithShape="1">
          <a:blip r:embed="rId3">
            <a:alphaModFix/>
          </a:blip>
          <a:srcRect b="2431" l="0" r="-2" t="2681"/>
          <a:stretch/>
        </p:blipFill>
        <p:spPr>
          <a:xfrm>
            <a:off x="-6588" y="10"/>
            <a:ext cx="12198588" cy="6857990"/>
          </a:xfrm>
          <a:prstGeom prst="rect">
            <a:avLst/>
          </a:prstGeom>
          <a:noFill/>
          <a:ln>
            <a:noFill/>
          </a:ln>
        </p:spPr>
      </p:pic>
      <p:pic>
        <p:nvPicPr>
          <p:cNvPr id="116" name="Google Shape;116;p5"/>
          <p:cNvPicPr preferRelativeResize="0"/>
          <p:nvPr/>
        </p:nvPicPr>
        <p:blipFill>
          <a:blip r:embed="rId4">
            <a:alphaModFix/>
          </a:blip>
          <a:stretch>
            <a:fillRect/>
          </a:stretch>
        </p:blipFill>
        <p:spPr>
          <a:xfrm>
            <a:off x="1350525" y="1316525"/>
            <a:ext cx="5021025" cy="5021025"/>
          </a:xfrm>
          <a:prstGeom prst="rect">
            <a:avLst/>
          </a:prstGeom>
          <a:noFill/>
          <a:ln>
            <a:noFill/>
          </a:ln>
        </p:spPr>
      </p:pic>
      <p:pic>
        <p:nvPicPr>
          <p:cNvPr id="117" name="Google Shape;117;p5"/>
          <p:cNvPicPr preferRelativeResize="0"/>
          <p:nvPr/>
        </p:nvPicPr>
        <p:blipFill>
          <a:blip r:embed="rId5">
            <a:alphaModFix/>
          </a:blip>
          <a:stretch>
            <a:fillRect/>
          </a:stretch>
        </p:blipFill>
        <p:spPr>
          <a:xfrm>
            <a:off x="5820425" y="306150"/>
            <a:ext cx="5878323" cy="5878323"/>
          </a:xfrm>
          <a:prstGeom prst="rect">
            <a:avLst/>
          </a:prstGeom>
          <a:noFill/>
          <a:ln>
            <a:noFill/>
          </a:ln>
        </p:spPr>
      </p:pic>
      <p:sp>
        <p:nvSpPr>
          <p:cNvPr id="118" name="Google Shape;118;p5"/>
          <p:cNvSpPr txBox="1"/>
          <p:nvPr/>
        </p:nvSpPr>
        <p:spPr>
          <a:xfrm>
            <a:off x="2643200" y="700925"/>
            <a:ext cx="58782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de-DE" sz="2800">
                <a:solidFill>
                  <a:schemeClr val="accent6"/>
                </a:solidFill>
                <a:latin typeface="Calibri"/>
                <a:ea typeface="Calibri"/>
                <a:cs typeface="Calibri"/>
                <a:sym typeface="Calibri"/>
              </a:rPr>
              <a:t>bluebot</a:t>
            </a:r>
            <a:endParaRPr b="1" sz="2800">
              <a:solidFill>
                <a:schemeClr val="accent6"/>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22" name="Shape 122"/>
        <p:cNvGrpSpPr/>
        <p:nvPr/>
      </p:nvGrpSpPr>
      <p:grpSpPr>
        <a:xfrm>
          <a:off x="0" y="0"/>
          <a:ext cx="0" cy="0"/>
          <a:chOff x="0" y="0"/>
          <a:chExt cx="0" cy="0"/>
        </a:xfrm>
      </p:grpSpPr>
      <p:pic>
        <p:nvPicPr>
          <p:cNvPr descr="Afbeelding met tekst, schermopname, Rechthoek, envelop&#10;&#10;Automatisch gegenereerde beschrijving" id="123" name="Google Shape;123;p6"/>
          <p:cNvPicPr preferRelativeResize="0"/>
          <p:nvPr>
            <p:ph idx="1" type="body"/>
          </p:nvPr>
        </p:nvPicPr>
        <p:blipFill rotWithShape="1">
          <a:blip r:embed="rId3">
            <a:alphaModFix/>
          </a:blip>
          <a:srcRect b="2431" l="0" r="-2" t="2681"/>
          <a:stretch/>
        </p:blipFill>
        <p:spPr>
          <a:xfrm>
            <a:off x="-6588" y="10"/>
            <a:ext cx="12198588" cy="6857990"/>
          </a:xfrm>
          <a:prstGeom prst="rect">
            <a:avLst/>
          </a:prstGeom>
          <a:noFill/>
          <a:ln>
            <a:noFill/>
          </a:ln>
        </p:spPr>
      </p:pic>
      <p:pic>
        <p:nvPicPr>
          <p:cNvPr id="124" name="Google Shape;124;p6"/>
          <p:cNvPicPr preferRelativeResize="0"/>
          <p:nvPr/>
        </p:nvPicPr>
        <p:blipFill rotWithShape="1">
          <a:blip r:embed="rId4">
            <a:alphaModFix/>
          </a:blip>
          <a:srcRect b="0" l="0" r="0" t="0"/>
          <a:stretch/>
        </p:blipFill>
        <p:spPr>
          <a:xfrm rot="-3065672">
            <a:off x="5154575" y="4477174"/>
            <a:ext cx="1200699" cy="1600925"/>
          </a:xfrm>
          <a:prstGeom prst="rect">
            <a:avLst/>
          </a:prstGeom>
          <a:noFill/>
          <a:ln>
            <a:noFill/>
          </a:ln>
        </p:spPr>
      </p:pic>
      <p:pic>
        <p:nvPicPr>
          <p:cNvPr id="125" name="Google Shape;125;p6"/>
          <p:cNvPicPr preferRelativeResize="0"/>
          <p:nvPr/>
        </p:nvPicPr>
        <p:blipFill>
          <a:blip r:embed="rId5">
            <a:alphaModFix/>
          </a:blip>
          <a:stretch>
            <a:fillRect/>
          </a:stretch>
        </p:blipFill>
        <p:spPr>
          <a:xfrm>
            <a:off x="664425" y="653150"/>
            <a:ext cx="6224174" cy="4400700"/>
          </a:xfrm>
          <a:prstGeom prst="rect">
            <a:avLst/>
          </a:prstGeom>
          <a:noFill/>
          <a:ln>
            <a:noFill/>
          </a:ln>
        </p:spPr>
      </p:pic>
      <p:pic>
        <p:nvPicPr>
          <p:cNvPr id="126" name="Google Shape;126;p6"/>
          <p:cNvPicPr preferRelativeResize="0"/>
          <p:nvPr/>
        </p:nvPicPr>
        <p:blipFill>
          <a:blip r:embed="rId6">
            <a:alphaModFix/>
          </a:blip>
          <a:stretch>
            <a:fillRect/>
          </a:stretch>
        </p:blipFill>
        <p:spPr>
          <a:xfrm>
            <a:off x="6057525" y="684863"/>
            <a:ext cx="6134477" cy="4337274"/>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30" name="Shape 130"/>
        <p:cNvGrpSpPr/>
        <p:nvPr/>
      </p:nvGrpSpPr>
      <p:grpSpPr>
        <a:xfrm>
          <a:off x="0" y="0"/>
          <a:ext cx="0" cy="0"/>
          <a:chOff x="0" y="0"/>
          <a:chExt cx="0" cy="0"/>
        </a:xfrm>
      </p:grpSpPr>
      <p:pic>
        <p:nvPicPr>
          <p:cNvPr descr="Afbeelding met tekst, schermopname, Rechthoek, envelop&#10;&#10;Automatisch gegenereerde beschrijving" id="131" name="Google Shape;131;g2a1e55bf03a_0_15"/>
          <p:cNvPicPr preferRelativeResize="0"/>
          <p:nvPr>
            <p:ph idx="1" type="body"/>
          </p:nvPr>
        </p:nvPicPr>
        <p:blipFill rotWithShape="1">
          <a:blip r:embed="rId3">
            <a:alphaModFix/>
          </a:blip>
          <a:srcRect b="2429" l="0" r="0" t="2685"/>
          <a:stretch/>
        </p:blipFill>
        <p:spPr>
          <a:xfrm>
            <a:off x="-3300" y="10"/>
            <a:ext cx="12198600" cy="6858000"/>
          </a:xfrm>
          <a:prstGeom prst="rect">
            <a:avLst/>
          </a:prstGeom>
          <a:noFill/>
          <a:ln>
            <a:noFill/>
          </a:ln>
        </p:spPr>
      </p:pic>
      <p:sp>
        <p:nvSpPr>
          <p:cNvPr id="132" name="Google Shape;132;g2a1e55bf03a_0_15"/>
          <p:cNvSpPr txBox="1"/>
          <p:nvPr/>
        </p:nvSpPr>
        <p:spPr>
          <a:xfrm>
            <a:off x="3988575" y="540850"/>
            <a:ext cx="3908700" cy="1112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de-DE" sz="2800">
                <a:solidFill>
                  <a:schemeClr val="accent6"/>
                </a:solidFill>
                <a:latin typeface="Calibri"/>
                <a:ea typeface="Calibri"/>
                <a:cs typeface="Calibri"/>
                <a:sym typeface="Calibri"/>
              </a:rPr>
              <a:t>opdrachtenkaartjes</a:t>
            </a:r>
            <a:endParaRPr sz="2800">
              <a:solidFill>
                <a:schemeClr val="accent6"/>
              </a:solidFill>
              <a:latin typeface="Calibri"/>
              <a:ea typeface="Calibri"/>
              <a:cs typeface="Calibri"/>
              <a:sym typeface="Calibri"/>
            </a:endParaRPr>
          </a:p>
        </p:txBody>
      </p:sp>
      <p:pic>
        <p:nvPicPr>
          <p:cNvPr id="133" name="Google Shape;133;g2a1e55bf03a_0_15"/>
          <p:cNvPicPr preferRelativeResize="0"/>
          <p:nvPr/>
        </p:nvPicPr>
        <p:blipFill>
          <a:blip r:embed="rId4">
            <a:alphaModFix/>
          </a:blip>
          <a:stretch>
            <a:fillRect/>
          </a:stretch>
        </p:blipFill>
        <p:spPr>
          <a:xfrm>
            <a:off x="2781500" y="1262825"/>
            <a:ext cx="6628977" cy="468690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37" name="Shape 137"/>
        <p:cNvGrpSpPr/>
        <p:nvPr/>
      </p:nvGrpSpPr>
      <p:grpSpPr>
        <a:xfrm>
          <a:off x="0" y="0"/>
          <a:ext cx="0" cy="0"/>
          <a:chOff x="0" y="0"/>
          <a:chExt cx="0" cy="0"/>
        </a:xfrm>
      </p:grpSpPr>
      <p:sp>
        <p:nvSpPr>
          <p:cNvPr id="138" name="Google Shape;138;g2a1e55bf03a_0_24"/>
          <p:cNvSpPr/>
          <p:nvPr/>
        </p:nvSpPr>
        <p:spPr>
          <a:xfrm>
            <a:off x="0" y="0"/>
            <a:ext cx="12189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39" name="Google Shape;139;g2a1e55bf03a_0_24"/>
          <p:cNvSpPr txBox="1"/>
          <p:nvPr>
            <p:ph type="ctrTitle"/>
          </p:nvPr>
        </p:nvSpPr>
        <p:spPr>
          <a:xfrm>
            <a:off x="643475" y="643474"/>
            <a:ext cx="4620600" cy="39285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de-DE" sz="4400"/>
              <a:t>afsluiting</a:t>
            </a:r>
            <a:endParaRPr sz="4400"/>
          </a:p>
        </p:txBody>
      </p:sp>
      <p:sp>
        <p:nvSpPr>
          <p:cNvPr id="140" name="Google Shape;140;g2a1e55bf03a_0_24"/>
          <p:cNvSpPr txBox="1"/>
          <p:nvPr>
            <p:ph idx="1" type="subTitle"/>
          </p:nvPr>
        </p:nvSpPr>
        <p:spPr>
          <a:xfrm>
            <a:off x="643475" y="4571972"/>
            <a:ext cx="4620600" cy="1481100"/>
          </a:xfrm>
          <a:prstGeom prst="rect">
            <a:avLst/>
          </a:prstGeom>
          <a:noFill/>
          <a:ln>
            <a:noFill/>
          </a:ln>
        </p:spPr>
        <p:txBody>
          <a:bodyPr anchorCtr="0" anchor="t" bIns="45700" lIns="91425" spcFirstLastPara="1" rIns="91425" wrap="square" tIns="45700">
            <a:normAutofit/>
          </a:bodyPr>
          <a:lstStyle/>
          <a:p>
            <a:pPr indent="-355600" lvl="0" marL="457200" rtl="0" algn="l">
              <a:spcBef>
                <a:spcPts val="0"/>
              </a:spcBef>
              <a:spcAft>
                <a:spcPts val="0"/>
              </a:spcAft>
              <a:buSzPts val="2000"/>
              <a:buChar char="-"/>
            </a:pPr>
            <a:r>
              <a:rPr lang="de-DE" sz="2000"/>
              <a:t>bluebot rijden</a:t>
            </a:r>
            <a:endParaRPr/>
          </a:p>
        </p:txBody>
      </p:sp>
      <p:pic>
        <p:nvPicPr>
          <p:cNvPr descr="Afbeelding met plant, rif, groen, natuur&#10;&#10;Automatisch gegenereerde beschrijving" id="141" name="Google Shape;141;g2a1e55bf03a_0_24"/>
          <p:cNvPicPr preferRelativeResize="0"/>
          <p:nvPr/>
        </p:nvPicPr>
        <p:blipFill rotWithShape="1">
          <a:blip r:embed="rId3">
            <a:alphaModFix/>
          </a:blip>
          <a:srcRect b="0" l="15552" r="32933" t="0"/>
          <a:stretch/>
        </p:blipFill>
        <p:spPr>
          <a:xfrm>
            <a:off x="6229215" y="10"/>
            <a:ext cx="5962785" cy="6858000"/>
          </a:xfrm>
          <a:custGeom>
            <a:rect b="b" l="l" r="r" t="t"/>
            <a:pathLst>
              <a:path extrusionOk="0" h="6858000" w="5962785">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Kantoorthema">
  <a:themeElements>
    <a:clrScheme name="Kantoor">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2023-08-21T07:00:35Z</dcterms:creat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0x01010032A83AE6B835BF4D9E17AEF0A784296C</vt:lpwstr>
  </property>
  <property fmtid="{D5CDD505-2E9C-101B-9397-08002B2CF9AE}" pid="3" name="MediaServiceImageTags">
    <vt:lpwstr/>
  </property>
</Properties>
</file>